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226551bbe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226551bbe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26551bbe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26551bbe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26551bbe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26551bbe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26551bbe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26551bbe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226551bbe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226551bbe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226551bbe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226551bbe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226551bbe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226551bbe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26551bbe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26551bbe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26551bbea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26551bbea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26551bbe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26551bbe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26551bbe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26551bbe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26551bbe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26551bbe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26551bbea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26551bbea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26551bbea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26551bbea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26551bbe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26551bbe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26551bbe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26551bbe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26551bbe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26551bbe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226551bbe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226551bbe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226551bbe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226551bbe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26551bbe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26551bbe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26551bbe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26551bbe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26551bbea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26551bbea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26551bbe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26551bbe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26551bbe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26551bbe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26551bbe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26551bbe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26551bbe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26551bbe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371325" y="3439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Introduction</a:t>
            </a:r>
            <a:r>
              <a:rPr lang="en"/>
              <a:t>:</a:t>
            </a:r>
            <a:endParaRPr/>
          </a:p>
        </p:txBody>
      </p:sp>
      <p:sp>
        <p:nvSpPr>
          <p:cNvPr id="278" name="Google Shape;278;p13"/>
          <p:cNvSpPr txBox="1"/>
          <p:nvPr>
            <p:ph idx="1" type="subTitle"/>
          </p:nvPr>
        </p:nvSpPr>
        <p:spPr>
          <a:xfrm>
            <a:off x="706425" y="1876350"/>
            <a:ext cx="7267200" cy="1339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W</a:t>
            </a:r>
            <a:r>
              <a:rPr lang="en"/>
              <a:t>e are students of Aptech IT and we would like to welcome you to our presentation. Today, we will be sharing with you our insights and findings on the topic that we have been working on. We hope that you find our presentation informative and engaging, and that it sparks interesting discussions and ideas. Thank you for being here with us today.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Menu</a:t>
            </a:r>
            <a:endParaRPr/>
          </a:p>
        </p:txBody>
      </p:sp>
      <p:sp>
        <p:nvSpPr>
          <p:cNvPr id="340" name="Google Shape;340;p22"/>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41" name="Google Shape;341;p22"/>
          <p:cNvPicPr preferRelativeResize="0"/>
          <p:nvPr/>
        </p:nvPicPr>
        <p:blipFill>
          <a:blip r:embed="rId3">
            <a:alphaModFix/>
          </a:blip>
          <a:stretch>
            <a:fillRect/>
          </a:stretch>
        </p:blipFill>
        <p:spPr>
          <a:xfrm>
            <a:off x="1464950" y="1467900"/>
            <a:ext cx="6364476" cy="3370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ctrTitle"/>
          </p:nvPr>
        </p:nvSpPr>
        <p:spPr>
          <a:xfrm>
            <a:off x="2070038" y="152450"/>
            <a:ext cx="51543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Other Home Sections</a:t>
            </a:r>
            <a:endParaRPr/>
          </a:p>
        </p:txBody>
      </p:sp>
      <p:sp>
        <p:nvSpPr>
          <p:cNvPr id="347" name="Google Shape;347;p23"/>
          <p:cNvSpPr txBox="1"/>
          <p:nvPr/>
        </p:nvSpPr>
        <p:spPr>
          <a:xfrm>
            <a:off x="135950" y="52055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48" name="Google Shape;348;p23"/>
          <p:cNvPicPr preferRelativeResize="0"/>
          <p:nvPr/>
        </p:nvPicPr>
        <p:blipFill>
          <a:blip r:embed="rId3">
            <a:alphaModFix/>
          </a:blip>
          <a:stretch>
            <a:fillRect/>
          </a:stretch>
        </p:blipFill>
        <p:spPr>
          <a:xfrm>
            <a:off x="1678375" y="3920600"/>
            <a:ext cx="5441425" cy="1063525"/>
          </a:xfrm>
          <a:prstGeom prst="rect">
            <a:avLst/>
          </a:prstGeom>
          <a:noFill/>
          <a:ln>
            <a:noFill/>
          </a:ln>
        </p:spPr>
      </p:pic>
      <p:pic>
        <p:nvPicPr>
          <p:cNvPr id="349" name="Google Shape;349;p23"/>
          <p:cNvPicPr preferRelativeResize="0"/>
          <p:nvPr/>
        </p:nvPicPr>
        <p:blipFill>
          <a:blip r:embed="rId4">
            <a:alphaModFix/>
          </a:blip>
          <a:stretch>
            <a:fillRect/>
          </a:stretch>
        </p:blipFill>
        <p:spPr>
          <a:xfrm>
            <a:off x="1678375" y="1043750"/>
            <a:ext cx="5441426" cy="1222800"/>
          </a:xfrm>
          <a:prstGeom prst="rect">
            <a:avLst/>
          </a:prstGeom>
          <a:noFill/>
          <a:ln>
            <a:noFill/>
          </a:ln>
        </p:spPr>
      </p:pic>
      <p:pic>
        <p:nvPicPr>
          <p:cNvPr id="350" name="Google Shape;350;p23"/>
          <p:cNvPicPr preferRelativeResize="0"/>
          <p:nvPr/>
        </p:nvPicPr>
        <p:blipFill>
          <a:blip r:embed="rId5">
            <a:alphaModFix/>
          </a:blip>
          <a:stretch>
            <a:fillRect/>
          </a:stretch>
        </p:blipFill>
        <p:spPr>
          <a:xfrm>
            <a:off x="1678375" y="2210500"/>
            <a:ext cx="5441423" cy="17835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ctrTitle"/>
          </p:nvPr>
        </p:nvSpPr>
        <p:spPr>
          <a:xfrm>
            <a:off x="3193950" y="333850"/>
            <a:ext cx="27561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About Us</a:t>
            </a:r>
            <a:endParaRPr/>
          </a:p>
        </p:txBody>
      </p:sp>
      <p:sp>
        <p:nvSpPr>
          <p:cNvPr id="356" name="Google Shape;356;p24"/>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357" name="Google Shape;357;p24"/>
          <p:cNvSpPr txBox="1"/>
          <p:nvPr/>
        </p:nvSpPr>
        <p:spPr>
          <a:xfrm>
            <a:off x="813125" y="1776000"/>
            <a:ext cx="4492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Fully Responsive</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Provides users information about our restaurant</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Minimalist</a:t>
            </a:r>
            <a:r>
              <a:rPr lang="en">
                <a:solidFill>
                  <a:schemeClr val="lt1"/>
                </a:solidFill>
                <a:latin typeface="Nunito"/>
                <a:ea typeface="Nunito"/>
                <a:cs typeface="Nunito"/>
                <a:sym typeface="Nunito"/>
              </a:rPr>
              <a:t> Design</a:t>
            </a:r>
            <a:endParaRPr>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ctrTitle"/>
          </p:nvPr>
        </p:nvSpPr>
        <p:spPr>
          <a:xfrm>
            <a:off x="3359400" y="205800"/>
            <a:ext cx="24252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About Us</a:t>
            </a:r>
            <a:endParaRPr/>
          </a:p>
        </p:txBody>
      </p:sp>
      <p:sp>
        <p:nvSpPr>
          <p:cNvPr id="363" name="Google Shape;363;p25"/>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64" name="Google Shape;364;p25"/>
          <p:cNvPicPr preferRelativeResize="0"/>
          <p:nvPr/>
        </p:nvPicPr>
        <p:blipFill>
          <a:blip r:embed="rId3">
            <a:alphaModFix/>
          </a:blip>
          <a:stretch>
            <a:fillRect/>
          </a:stretch>
        </p:blipFill>
        <p:spPr>
          <a:xfrm>
            <a:off x="1144825" y="1467900"/>
            <a:ext cx="7211693" cy="3370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ctrTitle"/>
          </p:nvPr>
        </p:nvSpPr>
        <p:spPr>
          <a:xfrm>
            <a:off x="3193950" y="333850"/>
            <a:ext cx="27561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Meals </a:t>
            </a:r>
            <a:endParaRPr/>
          </a:p>
        </p:txBody>
      </p:sp>
      <p:sp>
        <p:nvSpPr>
          <p:cNvPr id="370" name="Google Shape;370;p26"/>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371" name="Google Shape;371;p26"/>
          <p:cNvSpPr txBox="1"/>
          <p:nvPr/>
        </p:nvSpPr>
        <p:spPr>
          <a:xfrm>
            <a:off x="813125" y="1776000"/>
            <a:ext cx="44925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Fully Responsive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This page shows user </a:t>
            </a:r>
            <a:r>
              <a:rPr lang="en">
                <a:solidFill>
                  <a:schemeClr val="lt1"/>
                </a:solidFill>
                <a:latin typeface="Nunito"/>
                <a:ea typeface="Nunito"/>
                <a:cs typeface="Nunito"/>
                <a:sym typeface="Nunito"/>
              </a:rPr>
              <a:t>different</a:t>
            </a:r>
            <a:r>
              <a:rPr lang="en">
                <a:solidFill>
                  <a:schemeClr val="lt1"/>
                </a:solidFill>
                <a:latin typeface="Nunito"/>
                <a:ea typeface="Nunito"/>
                <a:cs typeface="Nunito"/>
                <a:sym typeface="Nunito"/>
              </a:rPr>
              <a:t> range of food Available.</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All the categories are mentioned as per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Multi Navigation- User Can use both this page and Navigation bar to reach the desired sub page</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pages includes: Regular, Lunch, Snacks, Desserts and Beverages subpages.</a:t>
            </a:r>
            <a:endParaRPr>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type="ctrTitle"/>
          </p:nvPr>
        </p:nvSpPr>
        <p:spPr>
          <a:xfrm>
            <a:off x="3359400" y="205800"/>
            <a:ext cx="24252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Meals</a:t>
            </a:r>
            <a:endParaRPr/>
          </a:p>
          <a:p>
            <a:pPr indent="0" lvl="0" marL="0" rtl="0" algn="ctr">
              <a:spcBef>
                <a:spcPts val="0"/>
              </a:spcBef>
              <a:spcAft>
                <a:spcPts val="0"/>
              </a:spcAft>
              <a:buNone/>
            </a:pPr>
            <a:r>
              <a:t/>
            </a:r>
            <a:endParaRPr/>
          </a:p>
        </p:txBody>
      </p:sp>
      <p:sp>
        <p:nvSpPr>
          <p:cNvPr id="377" name="Google Shape;377;p27"/>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78" name="Google Shape;378;p27"/>
          <p:cNvPicPr preferRelativeResize="0"/>
          <p:nvPr/>
        </p:nvPicPr>
        <p:blipFill>
          <a:blip r:embed="rId3">
            <a:alphaModFix/>
          </a:blip>
          <a:stretch>
            <a:fillRect/>
          </a:stretch>
        </p:blipFill>
        <p:spPr>
          <a:xfrm>
            <a:off x="1336900" y="1467900"/>
            <a:ext cx="6287511" cy="333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8"/>
          <p:cNvSpPr txBox="1"/>
          <p:nvPr>
            <p:ph type="ctrTitle"/>
          </p:nvPr>
        </p:nvSpPr>
        <p:spPr>
          <a:xfrm>
            <a:off x="354275" y="205800"/>
            <a:ext cx="78540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Meals-Subpage</a:t>
            </a:r>
            <a:endParaRPr/>
          </a:p>
          <a:p>
            <a:pPr indent="0" lvl="0" marL="0" rtl="0" algn="ctr">
              <a:spcBef>
                <a:spcPts val="0"/>
              </a:spcBef>
              <a:spcAft>
                <a:spcPts val="0"/>
              </a:spcAft>
              <a:buNone/>
            </a:pPr>
            <a:r>
              <a:t/>
            </a:r>
            <a:endParaRPr/>
          </a:p>
        </p:txBody>
      </p:sp>
      <p:sp>
        <p:nvSpPr>
          <p:cNvPr id="384" name="Google Shape;384;p28"/>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85" name="Google Shape;385;p28"/>
          <p:cNvPicPr preferRelativeResize="0"/>
          <p:nvPr/>
        </p:nvPicPr>
        <p:blipFill>
          <a:blip r:embed="rId3">
            <a:alphaModFix/>
          </a:blip>
          <a:stretch>
            <a:fillRect/>
          </a:stretch>
        </p:blipFill>
        <p:spPr>
          <a:xfrm>
            <a:off x="2478725" y="1373750"/>
            <a:ext cx="3941991" cy="3339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9"/>
          <p:cNvSpPr txBox="1"/>
          <p:nvPr>
            <p:ph type="ctrTitle"/>
          </p:nvPr>
        </p:nvSpPr>
        <p:spPr>
          <a:xfrm>
            <a:off x="727775" y="333850"/>
            <a:ext cx="80355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Gallery/Awards/Catering/Recipe</a:t>
            </a:r>
            <a:endParaRPr/>
          </a:p>
        </p:txBody>
      </p:sp>
      <p:sp>
        <p:nvSpPr>
          <p:cNvPr id="391" name="Google Shape;391;p29"/>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392" name="Google Shape;392;p29"/>
          <p:cNvSpPr txBox="1"/>
          <p:nvPr/>
        </p:nvSpPr>
        <p:spPr>
          <a:xfrm>
            <a:off x="813125" y="1776000"/>
            <a:ext cx="4492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Fully Responsive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These pages are used to give users insight of the restaurants food. </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All the of the pages are responsive. </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They use different animations to make the website look more attractive.</a:t>
            </a:r>
            <a:endParaRPr>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ctrTitle"/>
          </p:nvPr>
        </p:nvSpPr>
        <p:spPr>
          <a:xfrm>
            <a:off x="3359400" y="205800"/>
            <a:ext cx="24252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Gallery</a:t>
            </a:r>
            <a:endParaRPr/>
          </a:p>
          <a:p>
            <a:pPr indent="0" lvl="0" marL="0" rtl="0" algn="ctr">
              <a:spcBef>
                <a:spcPts val="0"/>
              </a:spcBef>
              <a:spcAft>
                <a:spcPts val="0"/>
              </a:spcAft>
              <a:buNone/>
            </a:pPr>
            <a:r>
              <a:t/>
            </a:r>
            <a:endParaRPr/>
          </a:p>
        </p:txBody>
      </p:sp>
      <p:sp>
        <p:nvSpPr>
          <p:cNvPr id="398" name="Google Shape;398;p30"/>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99" name="Google Shape;399;p30"/>
          <p:cNvPicPr preferRelativeResize="0"/>
          <p:nvPr/>
        </p:nvPicPr>
        <p:blipFill>
          <a:blip r:embed="rId3">
            <a:alphaModFix/>
          </a:blip>
          <a:stretch>
            <a:fillRect/>
          </a:stretch>
        </p:blipFill>
        <p:spPr>
          <a:xfrm>
            <a:off x="813900" y="1498800"/>
            <a:ext cx="7516179" cy="333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ctrTitle"/>
          </p:nvPr>
        </p:nvSpPr>
        <p:spPr>
          <a:xfrm>
            <a:off x="3359400" y="205800"/>
            <a:ext cx="24252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Awards</a:t>
            </a:r>
            <a:endParaRPr/>
          </a:p>
          <a:p>
            <a:pPr indent="0" lvl="0" marL="0" rtl="0" algn="ctr">
              <a:spcBef>
                <a:spcPts val="0"/>
              </a:spcBef>
              <a:spcAft>
                <a:spcPts val="0"/>
              </a:spcAft>
              <a:buNone/>
            </a:pPr>
            <a:r>
              <a:t/>
            </a:r>
            <a:endParaRPr/>
          </a:p>
        </p:txBody>
      </p:sp>
      <p:sp>
        <p:nvSpPr>
          <p:cNvPr id="405" name="Google Shape;405;p31"/>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406" name="Google Shape;406;p31"/>
          <p:cNvPicPr preferRelativeResize="0"/>
          <p:nvPr/>
        </p:nvPicPr>
        <p:blipFill>
          <a:blip r:embed="rId3">
            <a:alphaModFix/>
          </a:blip>
          <a:stretch>
            <a:fillRect/>
          </a:stretch>
        </p:blipFill>
        <p:spPr>
          <a:xfrm>
            <a:off x="1947000" y="1467900"/>
            <a:ext cx="5250010" cy="333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2026800" y="215900"/>
            <a:ext cx="5090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Group Members</a:t>
            </a:r>
            <a:endParaRPr/>
          </a:p>
        </p:txBody>
      </p:sp>
      <p:sp>
        <p:nvSpPr>
          <p:cNvPr id="284" name="Google Shape;284;p14"/>
          <p:cNvSpPr txBox="1"/>
          <p:nvPr/>
        </p:nvSpPr>
        <p:spPr>
          <a:xfrm>
            <a:off x="738450" y="1829025"/>
            <a:ext cx="59118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FFFFFF"/>
              </a:buClr>
              <a:buSzPts val="2200"/>
              <a:buFont typeface="Nunito"/>
              <a:buChar char="●"/>
            </a:pPr>
            <a:r>
              <a:rPr b="1" lang="en" sz="2200">
                <a:solidFill>
                  <a:srgbClr val="FFFFFF"/>
                </a:solidFill>
                <a:latin typeface="Nunito"/>
                <a:ea typeface="Nunito"/>
                <a:cs typeface="Nunito"/>
                <a:sym typeface="Nunito"/>
              </a:rPr>
              <a:t>Abdul Raffay S.</a:t>
            </a:r>
            <a:endParaRPr b="1"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b="1" lang="en" sz="2200">
                <a:solidFill>
                  <a:srgbClr val="FFFFFF"/>
                </a:solidFill>
                <a:latin typeface="Nunito"/>
                <a:ea typeface="Nunito"/>
                <a:cs typeface="Nunito"/>
                <a:sym typeface="Nunito"/>
              </a:rPr>
              <a:t>Sadia Bader</a:t>
            </a:r>
            <a:endParaRPr b="1"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b="1" lang="en" sz="2200">
                <a:solidFill>
                  <a:srgbClr val="FFFFFF"/>
                </a:solidFill>
                <a:latin typeface="Nunito"/>
                <a:ea typeface="Nunito"/>
                <a:cs typeface="Nunito"/>
                <a:sym typeface="Nunito"/>
              </a:rPr>
              <a:t>Wajiha Khadim Hussain</a:t>
            </a:r>
            <a:endParaRPr b="1" sz="2200">
              <a:solidFill>
                <a:srgbClr val="FFFFFF"/>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2"/>
          <p:cNvSpPr txBox="1"/>
          <p:nvPr>
            <p:ph type="ctrTitle"/>
          </p:nvPr>
        </p:nvSpPr>
        <p:spPr>
          <a:xfrm>
            <a:off x="3359400" y="205800"/>
            <a:ext cx="24252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Catering</a:t>
            </a:r>
            <a:endParaRPr/>
          </a:p>
          <a:p>
            <a:pPr indent="0" lvl="0" marL="0" rtl="0" algn="ctr">
              <a:spcBef>
                <a:spcPts val="0"/>
              </a:spcBef>
              <a:spcAft>
                <a:spcPts val="0"/>
              </a:spcAft>
              <a:buNone/>
            </a:pPr>
            <a:r>
              <a:t/>
            </a:r>
            <a:endParaRPr/>
          </a:p>
        </p:txBody>
      </p:sp>
      <p:sp>
        <p:nvSpPr>
          <p:cNvPr id="412" name="Google Shape;412;p32"/>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413" name="Google Shape;413;p32"/>
          <p:cNvPicPr preferRelativeResize="0"/>
          <p:nvPr/>
        </p:nvPicPr>
        <p:blipFill>
          <a:blip r:embed="rId3">
            <a:alphaModFix/>
          </a:blip>
          <a:stretch>
            <a:fillRect/>
          </a:stretch>
        </p:blipFill>
        <p:spPr>
          <a:xfrm>
            <a:off x="1070100" y="1544475"/>
            <a:ext cx="7342307" cy="3339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type="ctrTitle"/>
          </p:nvPr>
        </p:nvSpPr>
        <p:spPr>
          <a:xfrm>
            <a:off x="823825" y="205800"/>
            <a:ext cx="75885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Recipe of the month</a:t>
            </a:r>
            <a:endParaRPr/>
          </a:p>
          <a:p>
            <a:pPr indent="0" lvl="0" marL="0" rtl="0" algn="ctr">
              <a:spcBef>
                <a:spcPts val="0"/>
              </a:spcBef>
              <a:spcAft>
                <a:spcPts val="0"/>
              </a:spcAft>
              <a:buNone/>
            </a:pPr>
            <a:r>
              <a:t/>
            </a:r>
            <a:endParaRPr/>
          </a:p>
        </p:txBody>
      </p:sp>
      <p:sp>
        <p:nvSpPr>
          <p:cNvPr id="419" name="Google Shape;419;p33"/>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420" name="Google Shape;420;p33"/>
          <p:cNvPicPr preferRelativeResize="0"/>
          <p:nvPr/>
        </p:nvPicPr>
        <p:blipFill>
          <a:blip r:embed="rId3">
            <a:alphaModFix/>
          </a:blip>
          <a:stretch>
            <a:fillRect/>
          </a:stretch>
        </p:blipFill>
        <p:spPr>
          <a:xfrm>
            <a:off x="1912275" y="1498800"/>
            <a:ext cx="4972751" cy="3339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ph type="ctrTitle"/>
          </p:nvPr>
        </p:nvSpPr>
        <p:spPr>
          <a:xfrm>
            <a:off x="727775" y="333850"/>
            <a:ext cx="80355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Contact Us/Sitemap/Feedback</a:t>
            </a:r>
            <a:endParaRPr/>
          </a:p>
        </p:txBody>
      </p:sp>
      <p:sp>
        <p:nvSpPr>
          <p:cNvPr id="426" name="Google Shape;426;p34"/>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427" name="Google Shape;427;p34"/>
          <p:cNvSpPr txBox="1"/>
          <p:nvPr/>
        </p:nvSpPr>
        <p:spPr>
          <a:xfrm>
            <a:off x="813125" y="1776000"/>
            <a:ext cx="4492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Fully Responsive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Firstly, The contact us page can be used by the user to send queries and make reservations. The same page has a different section of sitemap.</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Feedback: User can use this page to provide feedback using multiple options given to them.</a:t>
            </a:r>
            <a:endParaRPr>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type="ctrTitle"/>
          </p:nvPr>
        </p:nvSpPr>
        <p:spPr>
          <a:xfrm>
            <a:off x="215550" y="205800"/>
            <a:ext cx="86331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Contact Us/Sitemap</a:t>
            </a:r>
            <a:endParaRPr/>
          </a:p>
          <a:p>
            <a:pPr indent="0" lvl="0" marL="0" rtl="0" algn="ctr">
              <a:spcBef>
                <a:spcPts val="0"/>
              </a:spcBef>
              <a:spcAft>
                <a:spcPts val="0"/>
              </a:spcAft>
              <a:buNone/>
            </a:pPr>
            <a:r>
              <a:t/>
            </a:r>
            <a:endParaRPr/>
          </a:p>
        </p:txBody>
      </p:sp>
      <p:sp>
        <p:nvSpPr>
          <p:cNvPr id="433" name="Google Shape;433;p35"/>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434" name="Google Shape;434;p35"/>
          <p:cNvPicPr preferRelativeResize="0"/>
          <p:nvPr/>
        </p:nvPicPr>
        <p:blipFill>
          <a:blip r:embed="rId3">
            <a:alphaModFix/>
          </a:blip>
          <a:stretch>
            <a:fillRect/>
          </a:stretch>
        </p:blipFill>
        <p:spPr>
          <a:xfrm>
            <a:off x="2819325" y="1090925"/>
            <a:ext cx="3510799" cy="400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type="ctrTitle"/>
          </p:nvPr>
        </p:nvSpPr>
        <p:spPr>
          <a:xfrm>
            <a:off x="215550" y="205800"/>
            <a:ext cx="86331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Feedback</a:t>
            </a:r>
            <a:endParaRPr/>
          </a:p>
        </p:txBody>
      </p:sp>
      <p:sp>
        <p:nvSpPr>
          <p:cNvPr id="440" name="Google Shape;440;p36"/>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441" name="Google Shape;441;p36"/>
          <p:cNvPicPr preferRelativeResize="0"/>
          <p:nvPr/>
        </p:nvPicPr>
        <p:blipFill>
          <a:blip r:embed="rId3">
            <a:alphaModFix/>
          </a:blip>
          <a:stretch>
            <a:fillRect/>
          </a:stretch>
        </p:blipFill>
        <p:spPr>
          <a:xfrm>
            <a:off x="2604700" y="944700"/>
            <a:ext cx="3447975" cy="4155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ctrTitle"/>
          </p:nvPr>
        </p:nvSpPr>
        <p:spPr>
          <a:xfrm>
            <a:off x="3691350" y="419225"/>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Footer</a:t>
            </a:r>
            <a:endParaRPr/>
          </a:p>
        </p:txBody>
      </p:sp>
      <p:sp>
        <p:nvSpPr>
          <p:cNvPr id="447" name="Google Shape;447;p37"/>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448" name="Google Shape;448;p37"/>
          <p:cNvSpPr txBox="1"/>
          <p:nvPr/>
        </p:nvSpPr>
        <p:spPr>
          <a:xfrm>
            <a:off x="813125" y="1776000"/>
            <a:ext cx="38736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Responsive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Has two sections top and bottom footer</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Provides crucial information to the user</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Provides </a:t>
            </a:r>
            <a:r>
              <a:rPr lang="en">
                <a:solidFill>
                  <a:schemeClr val="lt1"/>
                </a:solidFill>
                <a:latin typeface="Nunito"/>
                <a:ea typeface="Nunito"/>
                <a:cs typeface="Nunito"/>
                <a:sym typeface="Nunito"/>
              </a:rPr>
              <a:t>different</a:t>
            </a:r>
            <a:r>
              <a:rPr lang="en">
                <a:solidFill>
                  <a:schemeClr val="lt1"/>
                </a:solidFill>
                <a:latin typeface="Nunito"/>
                <a:ea typeface="Nunito"/>
                <a:cs typeface="Nunito"/>
                <a:sym typeface="Nunito"/>
              </a:rPr>
              <a:t> social links to the user</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Minimalistic Design uncluttered layout that allows users to easily navigate the menu and find what they are looking for.</a:t>
            </a:r>
            <a:endParaRPr>
              <a:solidFill>
                <a:schemeClr val="lt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Footer</a:t>
            </a:r>
            <a:endParaRPr/>
          </a:p>
        </p:txBody>
      </p:sp>
      <p:sp>
        <p:nvSpPr>
          <p:cNvPr id="454" name="Google Shape;454;p38"/>
          <p:cNvSpPr txBox="1"/>
          <p:nvPr/>
        </p:nvSpPr>
        <p:spPr>
          <a:xfrm>
            <a:off x="852850" y="81665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sp>
        <p:nvSpPr>
          <p:cNvPr id="455" name="Google Shape;455;p38"/>
          <p:cNvSpPr txBox="1"/>
          <p:nvPr/>
        </p:nvSpPr>
        <p:spPr>
          <a:xfrm>
            <a:off x="948900" y="133985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Desktop:</a:t>
            </a:r>
            <a:endParaRPr b="1" sz="2200">
              <a:solidFill>
                <a:srgbClr val="FFFFFF"/>
              </a:solidFill>
              <a:latin typeface="Nunito"/>
              <a:ea typeface="Nunito"/>
              <a:cs typeface="Nunito"/>
              <a:sym typeface="Nunito"/>
            </a:endParaRPr>
          </a:p>
        </p:txBody>
      </p:sp>
      <p:pic>
        <p:nvPicPr>
          <p:cNvPr id="456" name="Google Shape;456;p38"/>
          <p:cNvPicPr preferRelativeResize="0"/>
          <p:nvPr/>
        </p:nvPicPr>
        <p:blipFill>
          <a:blip r:embed="rId3">
            <a:alphaModFix/>
          </a:blip>
          <a:stretch>
            <a:fillRect/>
          </a:stretch>
        </p:blipFill>
        <p:spPr>
          <a:xfrm>
            <a:off x="852850" y="2079150"/>
            <a:ext cx="7258313" cy="275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9"/>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Footer</a:t>
            </a:r>
            <a:endParaRPr/>
          </a:p>
        </p:txBody>
      </p:sp>
      <p:sp>
        <p:nvSpPr>
          <p:cNvPr id="462" name="Google Shape;462;p39"/>
          <p:cNvSpPr txBox="1"/>
          <p:nvPr/>
        </p:nvSpPr>
        <p:spPr>
          <a:xfrm>
            <a:off x="767475" y="84865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sp>
        <p:nvSpPr>
          <p:cNvPr id="463" name="Google Shape;463;p39"/>
          <p:cNvSpPr txBox="1"/>
          <p:nvPr/>
        </p:nvSpPr>
        <p:spPr>
          <a:xfrm>
            <a:off x="767475" y="1545275"/>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Responsive:</a:t>
            </a:r>
            <a:endParaRPr b="1" sz="2200">
              <a:solidFill>
                <a:srgbClr val="FFFFFF"/>
              </a:solidFill>
              <a:latin typeface="Nunito"/>
              <a:ea typeface="Nunito"/>
              <a:cs typeface="Nunito"/>
              <a:sym typeface="Nunito"/>
            </a:endParaRPr>
          </a:p>
        </p:txBody>
      </p:sp>
      <p:pic>
        <p:nvPicPr>
          <p:cNvPr id="464" name="Google Shape;464;p39"/>
          <p:cNvPicPr preferRelativeResize="0"/>
          <p:nvPr/>
        </p:nvPicPr>
        <p:blipFill>
          <a:blip r:embed="rId3">
            <a:alphaModFix/>
          </a:blip>
          <a:stretch>
            <a:fillRect/>
          </a:stretch>
        </p:blipFill>
        <p:spPr>
          <a:xfrm>
            <a:off x="3204025" y="848650"/>
            <a:ext cx="2805975" cy="4115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ctrTitle"/>
          </p:nvPr>
        </p:nvSpPr>
        <p:spPr>
          <a:xfrm>
            <a:off x="1449300" y="237225"/>
            <a:ext cx="6245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Problem Statement</a:t>
            </a:r>
            <a:endParaRPr/>
          </a:p>
        </p:txBody>
      </p:sp>
      <p:sp>
        <p:nvSpPr>
          <p:cNvPr id="290" name="Google Shape;290;p15"/>
          <p:cNvSpPr txBox="1"/>
          <p:nvPr/>
        </p:nvSpPr>
        <p:spPr>
          <a:xfrm>
            <a:off x="162200" y="1829025"/>
            <a:ext cx="8558400" cy="247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a:solidFill>
                  <a:srgbClr val="FFFFFF"/>
                </a:solidFill>
                <a:latin typeface="Nunito"/>
                <a:ea typeface="Nunito"/>
                <a:cs typeface="Nunito"/>
                <a:sym typeface="Nunito"/>
              </a:rPr>
              <a:t>Vinegar Food Restaurant which is the flagship brand of JADONS Ltd has spread over its aroma in this industry over the past few decades. Known as “the Serving plates” with 72 different rotating menus and 240000 delicacies throughout the country.</a:t>
            </a:r>
            <a:endParaRPr b="1" sz="1700">
              <a:solidFill>
                <a:srgbClr val="FFFFFF"/>
              </a:solidFill>
              <a:latin typeface="Nunito"/>
              <a:ea typeface="Nunito"/>
              <a:cs typeface="Nunito"/>
              <a:sym typeface="Nunito"/>
            </a:endParaRPr>
          </a:p>
          <a:p>
            <a:pPr indent="0" lvl="0" marL="457200" rtl="0" algn="l">
              <a:spcBef>
                <a:spcPts val="0"/>
              </a:spcBef>
              <a:spcAft>
                <a:spcPts val="0"/>
              </a:spcAft>
              <a:buNone/>
            </a:pPr>
            <a:r>
              <a:t/>
            </a:r>
            <a:endParaRPr b="1" sz="1700">
              <a:solidFill>
                <a:srgbClr val="FFFFFF"/>
              </a:solidFill>
              <a:latin typeface="Nunito"/>
              <a:ea typeface="Nunito"/>
              <a:cs typeface="Nunito"/>
              <a:sym typeface="Nunito"/>
            </a:endParaRPr>
          </a:p>
          <a:p>
            <a:pPr indent="0" lvl="0" marL="457200" rtl="0" algn="l">
              <a:spcBef>
                <a:spcPts val="0"/>
              </a:spcBef>
              <a:spcAft>
                <a:spcPts val="0"/>
              </a:spcAft>
              <a:buNone/>
            </a:pPr>
            <a:r>
              <a:rPr b="1" lang="en" sz="1700">
                <a:solidFill>
                  <a:srgbClr val="FFFFFF"/>
                </a:solidFill>
                <a:latin typeface="Nunito"/>
                <a:ea typeface="Nunito"/>
                <a:cs typeface="Nunito"/>
                <a:sym typeface="Nunito"/>
              </a:rPr>
              <a:t>The organization wants a website to be made which should spread the aroma online. The main Highlights of the restaurant must be highlighted in the website. The restaurant has more than 1000 branches till date.</a:t>
            </a:r>
            <a:endParaRPr b="1" sz="1700">
              <a:solidFill>
                <a:srgbClr val="FFFFFF"/>
              </a:solidFill>
              <a:latin typeface="Nunito"/>
              <a:ea typeface="Nunito"/>
              <a:cs typeface="Nunito"/>
              <a:sym typeface="Nunito"/>
            </a:endParaRPr>
          </a:p>
          <a:p>
            <a:pPr indent="0" lvl="0" marL="457200" rtl="0" algn="ctr">
              <a:spcBef>
                <a:spcPts val="0"/>
              </a:spcBef>
              <a:spcAft>
                <a:spcPts val="0"/>
              </a:spcAft>
              <a:buNone/>
            </a:pPr>
            <a:r>
              <a:t/>
            </a:r>
            <a:endParaRPr b="1" sz="1300">
              <a:solidFill>
                <a:srgbClr val="FFFFFF"/>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ctrTitle"/>
          </p:nvPr>
        </p:nvSpPr>
        <p:spPr>
          <a:xfrm>
            <a:off x="311700" y="109175"/>
            <a:ext cx="88323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Requirements Specification</a:t>
            </a:r>
            <a:endParaRPr/>
          </a:p>
        </p:txBody>
      </p:sp>
      <p:sp>
        <p:nvSpPr>
          <p:cNvPr id="296" name="Google Shape;296;p16"/>
          <p:cNvSpPr txBox="1"/>
          <p:nvPr/>
        </p:nvSpPr>
        <p:spPr>
          <a:xfrm>
            <a:off x="76850" y="1411950"/>
            <a:ext cx="4193700" cy="4374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1) Home page must add header section with an image which would show different range of dishes images.</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2) The menu list must be added in one section of the website</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3) The bottom navigation panel must be designed.</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4) You can add additional links as well as modify but make sure all the type of</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food must be included.</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5) Look and feel must be made user friendly.</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6) Uniformity and Navigation must be made smooth throughout the website.</a:t>
            </a:r>
            <a:endParaRPr b="1" sz="1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rPr b="1" lang="en" sz="1100">
                <a:solidFill>
                  <a:srgbClr val="FFFFFF"/>
                </a:solidFill>
                <a:latin typeface="Nunito"/>
                <a:ea typeface="Nunito"/>
                <a:cs typeface="Nunito"/>
                <a:sym typeface="Nunito"/>
              </a:rPr>
              <a:t>7) Site map, Gallery, about us, Queries link, Contact us link must be added.</a:t>
            </a:r>
            <a:endParaRPr b="1" sz="1100">
              <a:solidFill>
                <a:srgbClr val="FFFFFF"/>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100">
              <a:solidFill>
                <a:srgbClr val="FFFFFF"/>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100">
              <a:solidFill>
                <a:srgbClr val="FFFFFF"/>
              </a:solidFill>
              <a:latin typeface="Nunito"/>
              <a:ea typeface="Nunito"/>
              <a:cs typeface="Nunito"/>
              <a:sym typeface="Nunito"/>
            </a:endParaRPr>
          </a:p>
          <a:p>
            <a:pPr indent="0" lvl="0" marL="457200" rtl="0" algn="ctr">
              <a:lnSpc>
                <a:spcPct val="115000"/>
              </a:lnSpc>
              <a:spcBef>
                <a:spcPts val="0"/>
              </a:spcBef>
              <a:spcAft>
                <a:spcPts val="0"/>
              </a:spcAft>
              <a:buNone/>
            </a:pPr>
            <a:r>
              <a:t/>
            </a:r>
            <a:endParaRPr b="1" sz="16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t/>
            </a:r>
            <a:endParaRPr>
              <a:latin typeface="Nunito"/>
              <a:ea typeface="Nunito"/>
              <a:cs typeface="Nunito"/>
              <a:sym typeface="Nunito"/>
            </a:endParaRPr>
          </a:p>
        </p:txBody>
      </p:sp>
      <p:sp>
        <p:nvSpPr>
          <p:cNvPr id="297" name="Google Shape;297;p16"/>
          <p:cNvSpPr txBox="1"/>
          <p:nvPr/>
        </p:nvSpPr>
        <p:spPr>
          <a:xfrm>
            <a:off x="4964225" y="1411950"/>
            <a:ext cx="3937800" cy="358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FFFFFF"/>
                </a:solidFill>
                <a:latin typeface="Nunito"/>
                <a:ea typeface="Nunito"/>
                <a:cs typeface="Nunito"/>
                <a:sym typeface="Nunito"/>
              </a:rPr>
              <a:t>8) Navigation of the website must be made user friendly.</a:t>
            </a:r>
            <a:endParaRPr b="1" sz="1100">
              <a:solidFill>
                <a:srgbClr val="FFFFFF"/>
              </a:solidFill>
              <a:latin typeface="Nunito"/>
              <a:ea typeface="Nunito"/>
              <a:cs typeface="Nunito"/>
              <a:sym typeface="Nunito"/>
            </a:endParaRPr>
          </a:p>
          <a:p>
            <a:pPr indent="0" lvl="0" marL="0" rtl="0" algn="l">
              <a:lnSpc>
                <a:spcPct val="150000"/>
              </a:lnSpc>
              <a:spcBef>
                <a:spcPts val="0"/>
              </a:spcBef>
              <a:spcAft>
                <a:spcPts val="0"/>
              </a:spcAft>
              <a:buNone/>
            </a:pPr>
            <a:r>
              <a:rPr b="1" lang="en" sz="1100">
                <a:solidFill>
                  <a:srgbClr val="FFFFFF"/>
                </a:solidFill>
                <a:latin typeface="Nunito"/>
                <a:ea typeface="Nunito"/>
                <a:cs typeface="Nunito"/>
                <a:sym typeface="Nunito"/>
              </a:rPr>
              <a:t>9) Links such as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Home</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About us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Meals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i. Regular</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ii. Lunch</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iii. Snacks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iv. Desert</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v. Beverages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Gallery</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Awards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Catering</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Recipe of the month</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Contact us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1" lang="en" sz="1100">
                <a:solidFill>
                  <a:srgbClr val="FFFFFF"/>
                </a:solidFill>
                <a:latin typeface="Nunito"/>
                <a:ea typeface="Nunito"/>
                <a:cs typeface="Nunito"/>
                <a:sym typeface="Nunito"/>
              </a:rPr>
              <a:t>- Feedback (can add query, suggestion or complaints)</a:t>
            </a:r>
            <a:endParaRPr b="1" sz="11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ctrTitle"/>
          </p:nvPr>
        </p:nvSpPr>
        <p:spPr>
          <a:xfrm>
            <a:off x="3691350" y="419225"/>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Header</a:t>
            </a:r>
            <a:endParaRPr/>
          </a:p>
        </p:txBody>
      </p:sp>
      <p:sp>
        <p:nvSpPr>
          <p:cNvPr id="303" name="Google Shape;303;p17"/>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304" name="Google Shape;304;p17"/>
          <p:cNvSpPr txBox="1"/>
          <p:nvPr/>
        </p:nvSpPr>
        <p:spPr>
          <a:xfrm>
            <a:off x="813125" y="1776000"/>
            <a:ext cx="38736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Responsive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Includes Logo and Navigation Links</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Fulfills All Requirements</a:t>
            </a:r>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Clear and concise and Easy Navigation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Uses Custom Hamburger Menu</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Minimalistic</a:t>
            </a:r>
            <a:r>
              <a:rPr lang="en">
                <a:solidFill>
                  <a:schemeClr val="lt1"/>
                </a:solidFill>
                <a:latin typeface="Nunito"/>
                <a:ea typeface="Nunito"/>
                <a:cs typeface="Nunito"/>
                <a:sym typeface="Nunito"/>
              </a:rPr>
              <a:t> Design uncluttered layout that allows users to easily navigate the menu and find what they are looking for.</a:t>
            </a:r>
            <a:endParaRPr>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Header</a:t>
            </a:r>
            <a:endParaRPr/>
          </a:p>
        </p:txBody>
      </p:sp>
      <p:sp>
        <p:nvSpPr>
          <p:cNvPr id="310" name="Google Shape;310;p18"/>
          <p:cNvSpPr txBox="1"/>
          <p:nvPr/>
        </p:nvSpPr>
        <p:spPr>
          <a:xfrm>
            <a:off x="123700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sp>
        <p:nvSpPr>
          <p:cNvPr id="311" name="Google Shape;311;p18"/>
          <p:cNvSpPr txBox="1"/>
          <p:nvPr/>
        </p:nvSpPr>
        <p:spPr>
          <a:xfrm>
            <a:off x="1290375" y="155595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Desktop</a:t>
            </a:r>
            <a:r>
              <a:rPr b="1" lang="en" sz="2200">
                <a:solidFill>
                  <a:srgbClr val="FFFFFF"/>
                </a:solidFill>
                <a:latin typeface="Nunito"/>
                <a:ea typeface="Nunito"/>
                <a:cs typeface="Nunito"/>
                <a:sym typeface="Nunito"/>
              </a:rPr>
              <a:t>:</a:t>
            </a:r>
            <a:endParaRPr b="1" sz="2200">
              <a:solidFill>
                <a:srgbClr val="FFFFFF"/>
              </a:solidFill>
              <a:latin typeface="Nunito"/>
              <a:ea typeface="Nunito"/>
              <a:cs typeface="Nunito"/>
              <a:sym typeface="Nunito"/>
            </a:endParaRPr>
          </a:p>
        </p:txBody>
      </p:sp>
      <p:pic>
        <p:nvPicPr>
          <p:cNvPr id="312" name="Google Shape;312;p18"/>
          <p:cNvPicPr preferRelativeResize="0"/>
          <p:nvPr/>
        </p:nvPicPr>
        <p:blipFill>
          <a:blip r:embed="rId3">
            <a:alphaModFix/>
          </a:blip>
          <a:stretch>
            <a:fillRect/>
          </a:stretch>
        </p:blipFill>
        <p:spPr>
          <a:xfrm>
            <a:off x="152400" y="2231550"/>
            <a:ext cx="8839197" cy="2148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Header</a:t>
            </a:r>
            <a:endParaRPr/>
          </a:p>
        </p:txBody>
      </p:sp>
      <p:sp>
        <p:nvSpPr>
          <p:cNvPr id="318" name="Google Shape;318;p19"/>
          <p:cNvSpPr txBox="1"/>
          <p:nvPr/>
        </p:nvSpPr>
        <p:spPr>
          <a:xfrm>
            <a:off x="123700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19" name="Google Shape;319;p19"/>
          <p:cNvPicPr preferRelativeResize="0"/>
          <p:nvPr/>
        </p:nvPicPr>
        <p:blipFill>
          <a:blip r:embed="rId3">
            <a:alphaModFix/>
          </a:blip>
          <a:stretch>
            <a:fillRect/>
          </a:stretch>
        </p:blipFill>
        <p:spPr>
          <a:xfrm>
            <a:off x="3171100" y="944700"/>
            <a:ext cx="2699775" cy="3944500"/>
          </a:xfrm>
          <a:prstGeom prst="rect">
            <a:avLst/>
          </a:prstGeom>
          <a:noFill/>
          <a:ln>
            <a:noFill/>
          </a:ln>
        </p:spPr>
      </p:pic>
      <p:sp>
        <p:nvSpPr>
          <p:cNvPr id="320" name="Google Shape;320;p19"/>
          <p:cNvSpPr txBox="1"/>
          <p:nvPr/>
        </p:nvSpPr>
        <p:spPr>
          <a:xfrm>
            <a:off x="1237000" y="1972125"/>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Responsive:</a:t>
            </a:r>
            <a:endParaRPr b="1" sz="2200">
              <a:solidFill>
                <a:srgbClr val="FFFFFF"/>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ctrTitle"/>
          </p:nvPr>
        </p:nvSpPr>
        <p:spPr>
          <a:xfrm>
            <a:off x="3193950" y="333850"/>
            <a:ext cx="27561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Home Page</a:t>
            </a:r>
            <a:endParaRPr/>
          </a:p>
        </p:txBody>
      </p:sp>
      <p:sp>
        <p:nvSpPr>
          <p:cNvPr id="326" name="Google Shape;326;p20"/>
          <p:cNvSpPr txBox="1"/>
          <p:nvPr/>
        </p:nvSpPr>
        <p:spPr>
          <a:xfrm>
            <a:off x="653075" y="1252800"/>
            <a:ext cx="303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Specifications:</a:t>
            </a:r>
            <a:endParaRPr b="1" sz="2200">
              <a:solidFill>
                <a:srgbClr val="FFFFFF"/>
              </a:solidFill>
              <a:latin typeface="Nunito"/>
              <a:ea typeface="Nunito"/>
              <a:cs typeface="Nunito"/>
              <a:sym typeface="Nunito"/>
            </a:endParaRPr>
          </a:p>
        </p:txBody>
      </p:sp>
      <p:sp>
        <p:nvSpPr>
          <p:cNvPr id="327" name="Google Shape;327;p20"/>
          <p:cNvSpPr txBox="1"/>
          <p:nvPr/>
        </p:nvSpPr>
        <p:spPr>
          <a:xfrm>
            <a:off x="813125" y="1776000"/>
            <a:ext cx="4492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Has Multiple different sections</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Hero section is displayed prominently at the top with </a:t>
            </a:r>
            <a:r>
              <a:rPr lang="en">
                <a:solidFill>
                  <a:schemeClr val="lt1"/>
                </a:solidFill>
                <a:latin typeface="Nunito"/>
                <a:ea typeface="Nunito"/>
                <a:cs typeface="Nunito"/>
                <a:sym typeface="Nunito"/>
              </a:rPr>
              <a:t>changing</a:t>
            </a:r>
            <a:r>
              <a:rPr lang="en">
                <a:solidFill>
                  <a:schemeClr val="lt1"/>
                </a:solidFill>
                <a:latin typeface="Nunito"/>
                <a:ea typeface="Nunito"/>
                <a:cs typeface="Nunito"/>
                <a:sym typeface="Nunito"/>
              </a:rPr>
              <a:t> background image.</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Animated Design</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5 Other Sections </a:t>
            </a:r>
            <a:r>
              <a:rPr lang="en">
                <a:solidFill>
                  <a:schemeClr val="lt1"/>
                </a:solidFill>
                <a:latin typeface="Nunito"/>
                <a:ea typeface="Nunito"/>
                <a:cs typeface="Nunito"/>
                <a:sym typeface="Nunito"/>
              </a:rPr>
              <a:t>Excluding</a:t>
            </a:r>
            <a:r>
              <a:rPr lang="en">
                <a:solidFill>
                  <a:schemeClr val="lt1"/>
                </a:solidFill>
                <a:latin typeface="Nunito"/>
                <a:ea typeface="Nunito"/>
                <a:cs typeface="Nunito"/>
                <a:sym typeface="Nunito"/>
              </a:rPr>
              <a:t> Header and Footer</a:t>
            </a:r>
            <a:endParaRPr>
              <a:solidFill>
                <a:schemeClr val="lt1"/>
              </a:solidFill>
              <a:latin typeface="Nunito"/>
              <a:ea typeface="Nunito"/>
              <a:cs typeface="Nunito"/>
              <a:sym typeface="Nunito"/>
            </a:endParaRPr>
          </a:p>
          <a:p>
            <a:pPr indent="-317500" lvl="0" marL="457200" rtl="0" algn="l">
              <a:lnSpc>
                <a:spcPct val="150000"/>
              </a:lnSpc>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Fully Responsive design for both mobiles and Tablet Devices</a:t>
            </a:r>
            <a:endParaRPr>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ctrTitle"/>
          </p:nvPr>
        </p:nvSpPr>
        <p:spPr>
          <a:xfrm>
            <a:off x="3691350" y="205800"/>
            <a:ext cx="1761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Banner</a:t>
            </a:r>
            <a:endParaRPr/>
          </a:p>
        </p:txBody>
      </p:sp>
      <p:sp>
        <p:nvSpPr>
          <p:cNvPr id="333" name="Google Shape;333;p21"/>
          <p:cNvSpPr txBox="1"/>
          <p:nvPr/>
        </p:nvSpPr>
        <p:spPr>
          <a:xfrm>
            <a:off x="447350" y="944700"/>
            <a:ext cx="193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Nunito"/>
                <a:ea typeface="Nunito"/>
                <a:cs typeface="Nunito"/>
                <a:sym typeface="Nunito"/>
              </a:rPr>
              <a:t>Screen Shot:</a:t>
            </a:r>
            <a:endParaRPr b="1" sz="2200">
              <a:solidFill>
                <a:srgbClr val="FFFFFF"/>
              </a:solidFill>
              <a:latin typeface="Nunito"/>
              <a:ea typeface="Nunito"/>
              <a:cs typeface="Nunito"/>
              <a:sym typeface="Nunito"/>
            </a:endParaRPr>
          </a:p>
        </p:txBody>
      </p:sp>
      <p:pic>
        <p:nvPicPr>
          <p:cNvPr id="334" name="Google Shape;334;p21"/>
          <p:cNvPicPr preferRelativeResize="0"/>
          <p:nvPr/>
        </p:nvPicPr>
        <p:blipFill>
          <a:blip r:embed="rId3">
            <a:alphaModFix/>
          </a:blip>
          <a:stretch>
            <a:fillRect/>
          </a:stretch>
        </p:blipFill>
        <p:spPr>
          <a:xfrm>
            <a:off x="957363" y="1467900"/>
            <a:ext cx="7229267" cy="337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